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5"/>
  </p:notesMasterIdLst>
  <p:sldIdLst>
    <p:sldId id="256" r:id="rId2"/>
    <p:sldId id="293" r:id="rId3"/>
    <p:sldId id="282" r:id="rId4"/>
    <p:sldId id="284" r:id="rId5"/>
    <p:sldId id="286" r:id="rId6"/>
    <p:sldId id="288" r:id="rId7"/>
    <p:sldId id="298" r:id="rId8"/>
    <p:sldId id="280" r:id="rId9"/>
    <p:sldId id="277" r:id="rId10"/>
    <p:sldId id="296" r:id="rId11"/>
    <p:sldId id="297" r:id="rId12"/>
    <p:sldId id="294" r:id="rId13"/>
    <p:sldId id="271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6" d="100"/>
          <a:sy n="116" d="100"/>
        </p:scale>
        <p:origin x="-1296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659511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f88252dc4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f88252dc4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 descr="shutterstock_429987889_edited.jp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7340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" name="Google Shape;19;p2"/>
          <p:cNvSpPr txBox="1"/>
          <p:nvPr/>
        </p:nvSpPr>
        <p:spPr>
          <a:xfrm>
            <a:off x="226550" y="78500"/>
            <a:ext cx="1212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Confidential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6" name="Google Shape;146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1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2" name="Google Shape;152;p1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5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8" name="Google Shape;158;p15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15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5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4" name="Google Shape;164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5" name="Google Shape;165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7"/>
          <p:cNvGrpSpPr/>
          <p:nvPr/>
        </p:nvGrpSpPr>
        <p:grpSpPr>
          <a:xfrm>
            <a:off x="830392" y="734056"/>
            <a:ext cx="745763" cy="45826"/>
            <a:chOff x="4580561" y="2589004"/>
            <a:chExt cx="1064464" cy="25200"/>
          </a:xfrm>
        </p:grpSpPr>
        <p:sp>
          <p:nvSpPr>
            <p:cNvPr id="169" name="Google Shape;16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3" name="Google Shape;173;p1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4" name="Google Shape;174;p1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"/>
          <p:cNvGrpSpPr/>
          <p:nvPr/>
        </p:nvGrpSpPr>
        <p:grpSpPr>
          <a:xfrm>
            <a:off x="830392" y="734056"/>
            <a:ext cx="745763" cy="45826"/>
            <a:chOff x="4580561" y="2589004"/>
            <a:chExt cx="1064464" cy="25200"/>
          </a:xfrm>
        </p:grpSpPr>
        <p:sp>
          <p:nvSpPr>
            <p:cNvPr id="37" name="Google Shape;3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" name="Google Shape;42;p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Google Shape;44;p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830392" y="734056"/>
            <a:ext cx="745763" cy="45826"/>
            <a:chOff x="4580561" y="2589004"/>
            <a:chExt cx="1064464" cy="25200"/>
          </a:xfrm>
        </p:grpSpPr>
        <p:sp>
          <p:nvSpPr>
            <p:cNvPr id="48" name="Google Shape;48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729450" y="7852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729450" y="15454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5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5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Google Shape;56;p5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57;p5"/>
          <p:cNvSpPr txBox="1"/>
          <p:nvPr/>
        </p:nvSpPr>
        <p:spPr>
          <a:xfrm>
            <a:off x="226550" y="78500"/>
            <a:ext cx="1212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Confidential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1" name="Google Shape;61;p6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" name="Google Shape;62;p6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6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6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6"/>
          <p:cNvSpPr txBox="1"/>
          <p:nvPr/>
        </p:nvSpPr>
        <p:spPr>
          <a:xfrm>
            <a:off x="226550" y="78500"/>
            <a:ext cx="1212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Confidential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7" descr="shutterstock_31891705.jp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1" name="Google Shape;71;p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2" name="Google Shape;72;p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74;p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7"/>
          <p:cNvSpPr txBox="1"/>
          <p:nvPr/>
        </p:nvSpPr>
        <p:spPr>
          <a:xfrm>
            <a:off x="226550" y="78500"/>
            <a:ext cx="1212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Confidential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" name="Google Shape;79;p8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80" name="Google Shape;80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729450" y="7852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body" idx="1"/>
          </p:nvPr>
        </p:nvSpPr>
        <p:spPr>
          <a:xfrm>
            <a:off x="729325" y="15454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8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" name="Google Shape;87;p8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8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8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5" name="Google Shape;11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7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9" name="Google Shape;119;p11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0" name="Google Shape;120;p11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1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1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6" name="Google Shape;126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2" name="Google Shape;132;p12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" name="Google Shape;133;p12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12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12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12"/>
          <p:cNvSpPr txBox="1"/>
          <p:nvPr/>
        </p:nvSpPr>
        <p:spPr>
          <a:xfrm>
            <a:off x="226550" y="78500"/>
            <a:ext cx="1212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Confidential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0" name="Google Shape;140;p1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1" name="Google Shape;141;p1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Google Shape;142;p1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Google Shape;143;p1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226550" y="78500"/>
            <a:ext cx="1212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Confidential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8"/>
          <p:cNvPicPr preferRelativeResize="0"/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87907" y="514185"/>
            <a:ext cx="2324811" cy="53422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8"/>
          <p:cNvSpPr txBox="1">
            <a:spLocks noGrp="1"/>
          </p:cNvSpPr>
          <p:nvPr>
            <p:ph type="ctrTitle"/>
          </p:nvPr>
        </p:nvSpPr>
        <p:spPr>
          <a:xfrm>
            <a:off x="653250" y="1553450"/>
            <a:ext cx="76881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smtClean="0">
                <a:solidFill>
                  <a:srgbClr val="434343"/>
                </a:solidFill>
              </a:rPr>
              <a:t>The New Age of Digital Finance</a:t>
            </a:r>
            <a:endParaRPr sz="2800" dirty="0">
              <a:solidFill>
                <a:srgbClr val="434343"/>
              </a:solidFill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7654441" y="92052"/>
            <a:ext cx="14787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534" y="559488"/>
            <a:ext cx="8333876" cy="444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565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388" y="785250"/>
            <a:ext cx="7688700" cy="535200"/>
          </a:xfrm>
        </p:spPr>
        <p:txBody>
          <a:bodyPr/>
          <a:lstStyle/>
          <a:p>
            <a:r>
              <a:rPr lang="en-US" dirty="0" smtClean="0"/>
              <a:t>6 Drivers of Digital Finance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057" y="1545475"/>
            <a:ext cx="8758097" cy="2261100"/>
          </a:xfrm>
        </p:spPr>
        <p:txBody>
          <a:bodyPr/>
          <a:lstStyle/>
          <a:p>
            <a:r>
              <a:rPr lang="en-US" sz="2000" dirty="0" smtClean="0"/>
              <a:t>The Creation of Money </a:t>
            </a:r>
            <a:r>
              <a:rPr lang="mr-IN" sz="2000" dirty="0" smtClean="0"/>
              <a:t>–</a:t>
            </a:r>
            <a:r>
              <a:rPr lang="en-US" sz="2000" dirty="0" smtClean="0"/>
              <a:t> Mining and Maker</a:t>
            </a:r>
          </a:p>
          <a:p>
            <a:r>
              <a:rPr lang="en-US" sz="2000" dirty="0" smtClean="0"/>
              <a:t>Online Banking </a:t>
            </a:r>
            <a:r>
              <a:rPr lang="mr-IN" sz="2000" dirty="0" smtClean="0"/>
              <a:t>–</a:t>
            </a:r>
            <a:r>
              <a:rPr lang="en-US" sz="2000" dirty="0" smtClean="0"/>
              <a:t> Virtual Banks and Lending Platforms</a:t>
            </a:r>
          </a:p>
          <a:p>
            <a:r>
              <a:rPr lang="en-US" sz="2000" dirty="0" smtClean="0"/>
              <a:t>Managing </a:t>
            </a:r>
            <a:r>
              <a:rPr lang="en-US" sz="2000" dirty="0"/>
              <a:t>Identity </a:t>
            </a:r>
            <a:r>
              <a:rPr lang="mr-IN" sz="2000" dirty="0"/>
              <a:t>–</a:t>
            </a:r>
            <a:r>
              <a:rPr lang="en-US" sz="2000" dirty="0"/>
              <a:t> </a:t>
            </a:r>
            <a:r>
              <a:rPr lang="en-US" sz="2000" dirty="0" smtClean="0"/>
              <a:t>Getting Past KYC</a:t>
            </a:r>
            <a:r>
              <a:rPr lang="en-US" sz="2000" dirty="0"/>
              <a:t>/</a:t>
            </a:r>
            <a:r>
              <a:rPr lang="en-US" sz="2000" dirty="0" smtClean="0"/>
              <a:t>AML </a:t>
            </a:r>
            <a:endParaRPr lang="en-US" sz="2000" dirty="0"/>
          </a:p>
          <a:p>
            <a:r>
              <a:rPr lang="en-US" sz="2000" dirty="0" smtClean="0"/>
              <a:t>Moving Transactions </a:t>
            </a:r>
            <a:r>
              <a:rPr lang="en-US" sz="2000" dirty="0"/>
              <a:t>at the Speed of Light </a:t>
            </a:r>
            <a:endParaRPr lang="en-US" sz="2000" dirty="0" smtClean="0"/>
          </a:p>
          <a:p>
            <a:r>
              <a:rPr lang="en-US" sz="2000" dirty="0" smtClean="0"/>
              <a:t>Breaking Down Data Silos </a:t>
            </a:r>
            <a:r>
              <a:rPr lang="mr-IN" sz="2000" dirty="0" smtClean="0"/>
              <a:t>–</a:t>
            </a:r>
            <a:r>
              <a:rPr lang="en-US" sz="2000" dirty="0" smtClean="0"/>
              <a:t> </a:t>
            </a:r>
            <a:r>
              <a:rPr lang="en-US" sz="2000" dirty="0"/>
              <a:t>“Open Banking 2018</a:t>
            </a:r>
            <a:r>
              <a:rPr lang="en-US" sz="2000" dirty="0" smtClean="0"/>
              <a:t>”</a:t>
            </a:r>
            <a:endParaRPr lang="en-US" sz="2000" dirty="0"/>
          </a:p>
          <a:p>
            <a:r>
              <a:rPr lang="en-US" sz="2000" dirty="0"/>
              <a:t>Building a Connected Global </a:t>
            </a:r>
            <a:r>
              <a:rPr lang="en-US" sz="2000" dirty="0" smtClean="0"/>
              <a:t>Economy </a:t>
            </a:r>
            <a:r>
              <a:rPr lang="mr-IN" sz="2000" dirty="0" smtClean="0"/>
              <a:t>–</a:t>
            </a:r>
            <a:r>
              <a:rPr lang="en-US" sz="2000" dirty="0" smtClean="0"/>
              <a:t> What Else Can We Trade?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4366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Stay Tuned for the Revolution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785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3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7988700" cy="16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Contact us</a:t>
            </a:r>
            <a:br>
              <a:rPr lang="en-GB" dirty="0"/>
            </a:br>
            <a:r>
              <a:rPr lang="en-GB" sz="2400" dirty="0" err="1"/>
              <a:t>m</a:t>
            </a:r>
            <a:r>
              <a:rPr lang="en-GB" sz="2400" dirty="0" err="1" smtClean="0"/>
              <a:t>ax@</a:t>
            </a:r>
            <a:r>
              <a:rPr lang="en-GB" sz="2400" dirty="0" err="1"/>
              <a:t>blockdynamics.io</a:t>
            </a:r>
            <a:endParaRPr sz="2400" dirty="0"/>
          </a:p>
        </p:txBody>
      </p:sp>
      <p:pic>
        <p:nvPicPr>
          <p:cNvPr id="438" name="Google Shape;43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50" y="0"/>
            <a:ext cx="1514475" cy="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Know You Are In the Middle of a Revolution?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70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896" y="960441"/>
            <a:ext cx="2852496" cy="1919262"/>
          </a:xfrm>
        </p:spPr>
        <p:txBody>
          <a:bodyPr/>
          <a:lstStyle/>
          <a:p>
            <a:r>
              <a:rPr lang="en-US" sz="2800" dirty="0" smtClean="0"/>
              <a:t>Giving 5% Interest in a </a:t>
            </a:r>
            <a:br>
              <a:rPr lang="en-US" sz="2800" dirty="0" smtClean="0"/>
            </a:br>
            <a:r>
              <a:rPr lang="en-US" sz="2800" dirty="0" smtClean="0"/>
              <a:t>0% Environment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892" y="164243"/>
            <a:ext cx="5315750" cy="3804558"/>
          </a:xfrm>
          <a:prstGeom prst="rect">
            <a:avLst/>
          </a:prstGeom>
        </p:spPr>
      </p:pic>
      <p:pic>
        <p:nvPicPr>
          <p:cNvPr id="5" name="Picture 4" descr="Screenshot 2019-11-28 18.49.0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93697" y="3811775"/>
            <a:ext cx="6750303" cy="124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587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5257" y="785250"/>
            <a:ext cx="2238902" cy="535200"/>
          </a:xfrm>
        </p:spPr>
        <p:txBody>
          <a:bodyPr/>
          <a:lstStyle/>
          <a:p>
            <a:r>
              <a:rPr lang="en-US" dirty="0" smtClean="0"/>
              <a:t>The Central Banker of France Talking about </a:t>
            </a:r>
            <a:r>
              <a:rPr lang="en-US" dirty="0" err="1" smtClean="0"/>
              <a:t>Tokenomics</a:t>
            </a:r>
            <a:endParaRPr lang="en-US" dirty="0"/>
          </a:p>
        </p:txBody>
      </p:sp>
      <p:pic>
        <p:nvPicPr>
          <p:cNvPr id="4" name="Picture 3" descr="Digital Bank of France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78752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008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_Digital_Bank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0" y="0"/>
            <a:ext cx="6858000" cy="51435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7098" y="1010275"/>
            <a:ext cx="2238902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 smtClean="0"/>
              <a:t>Standard Chartered VB CEO: </a:t>
            </a:r>
          </a:p>
          <a:p>
            <a:r>
              <a:rPr lang="en-US" dirty="0" smtClean="0"/>
              <a:t>Interviewing People on “What Animal is Their Bank?”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260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Switzerland Issuing Crypto Banking Licenses</a:t>
            </a:r>
            <a:endParaRPr lang="en-US" dirty="0"/>
          </a:p>
        </p:txBody>
      </p:sp>
      <p:pic>
        <p:nvPicPr>
          <p:cNvPr id="4" name="Picture 3" descr="Screenshot 2019-11-28 17.59.5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90430"/>
            <a:ext cx="12930440" cy="325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1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iancarlo_Digital_Dollar.jpe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36306" y="1049740"/>
            <a:ext cx="4039102" cy="535200"/>
          </a:xfrm>
        </p:spPr>
        <p:txBody>
          <a:bodyPr/>
          <a:lstStyle/>
          <a:p>
            <a:r>
              <a:rPr lang="en-US" sz="2800" dirty="0" smtClean="0"/>
              <a:t>The Former Chairman of US CFTC (who ruled </a:t>
            </a:r>
            <a:r>
              <a:rPr lang="en-US" sz="2800" dirty="0" err="1" smtClean="0"/>
              <a:t>Bitcoin</a:t>
            </a:r>
            <a:r>
              <a:rPr lang="en-US" sz="2800" dirty="0" smtClean="0"/>
              <a:t> and </a:t>
            </a:r>
            <a:r>
              <a:rPr lang="en-US" sz="2800" dirty="0" err="1" smtClean="0"/>
              <a:t>Ethereum</a:t>
            </a:r>
            <a:r>
              <a:rPr lang="en-US" sz="2800" dirty="0" smtClean="0"/>
              <a:t> were commodities) thinking about a Digital Dollar</a:t>
            </a:r>
            <a:r>
              <a:rPr lang="mr-IN" sz="2800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115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peed of Tyme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185406" cy="530438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349621" y="510849"/>
            <a:ext cx="2238902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 smtClean="0"/>
              <a:t>An African Startup Growing Faster Than European Unicorns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615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0" y="785250"/>
            <a:ext cx="2020520" cy="535200"/>
          </a:xfrm>
        </p:spPr>
        <p:txBody>
          <a:bodyPr/>
          <a:lstStyle/>
          <a:p>
            <a:r>
              <a:rPr lang="mr-IN" dirty="0" smtClean="0"/>
              <a:t>…</a:t>
            </a:r>
            <a:r>
              <a:rPr lang="en-US" dirty="0" smtClean="0"/>
              <a:t> exceeding the customer experience with &lt; 5% of their staff </a:t>
            </a:r>
            <a:endParaRPr lang="en-US" dirty="0"/>
          </a:p>
        </p:txBody>
      </p:sp>
      <p:pic>
        <p:nvPicPr>
          <p:cNvPr id="4" name="Picture 3" descr="Tyme Leverage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443148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160</Words>
  <Application>Microsoft Macintosh PowerPoint</Application>
  <PresentationFormat>On-screen Show (16:9)</PresentationFormat>
  <Paragraphs>19</Paragraphs>
  <Slides>13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Streamline</vt:lpstr>
      <vt:lpstr>The New Age of Digital Finance</vt:lpstr>
      <vt:lpstr>How Do You Know You Are In the Middle of a Revolution? </vt:lpstr>
      <vt:lpstr>Giving 5% Interest in a  0% Environment</vt:lpstr>
      <vt:lpstr>The Central Banker of France Talking about Tokenomics</vt:lpstr>
      <vt:lpstr>PowerPoint Presentation</vt:lpstr>
      <vt:lpstr>Switzerland Issuing Crypto Banking Licenses</vt:lpstr>
      <vt:lpstr>The Former Chairman of US CFTC (who ruled Bitcoin and Ethereum were commodities) thinking about a Digital Dollar…</vt:lpstr>
      <vt:lpstr>PowerPoint Presentation</vt:lpstr>
      <vt:lpstr>… exceeding the customer experience with &lt; 5% of their staff </vt:lpstr>
      <vt:lpstr>PowerPoint Presentation</vt:lpstr>
      <vt:lpstr>6 Drivers of Digital Finance</vt:lpstr>
      <vt:lpstr>Stay Tuned for the Revolution</vt:lpstr>
      <vt:lpstr>Contact us max@blockdynamics.io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Emergent Technologies  11.11.2o19</dc:title>
  <cp:lastModifiedBy>Max Song</cp:lastModifiedBy>
  <cp:revision>12</cp:revision>
  <dcterms:modified xsi:type="dcterms:W3CDTF">2019-11-28T11:26:18Z</dcterms:modified>
</cp:coreProperties>
</file>